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4630400" cy="8229600"/>
  <p:notesSz cx="8229600" cy="14630400"/>
  <p:embeddedFontLst>
    <p:embeddedFont>
      <p:font typeface="PT Serif"/>
      <p:regular r:id="rId28"/>
    </p:embeddedFont>
    <p:embeddedFont>
      <p:font typeface="PT Serif"/>
      <p:regular r:id="rId29"/>
    </p:embeddedFont>
    <p:embeddedFont>
      <p:font typeface="PT Serif"/>
      <p:regular r:id="rId30"/>
    </p:embeddedFont>
    <p:embeddedFont>
      <p:font typeface="PT Serif"/>
      <p:regular r:id="rId31"/>
    </p:embeddedFont>
    <p:embeddedFont>
      <p:font typeface="DM Sans"/>
      <p:regular r:id="rId32"/>
    </p:embeddedFont>
    <p:embeddedFont>
      <p:font typeface="DM Sans"/>
      <p:regular r:id="rId33"/>
    </p:embeddedFont>
    <p:embeddedFont>
      <p:font typeface="DM Sans"/>
      <p:regular r:id="rId34"/>
    </p:embeddedFont>
    <p:embeddedFont>
      <p:font typeface="DM Sans"/>
      <p:regular r:id="rId3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font1.fntdata"/><Relationship Id="rId29" Type="http://schemas.openxmlformats.org/officeDocument/2006/relationships/font" Target="fonts/font2.fntdata"/><Relationship Id="rId30" Type="http://schemas.openxmlformats.org/officeDocument/2006/relationships/font" Target="fonts/font3.fntdata"/><Relationship Id="rId31" Type="http://schemas.openxmlformats.org/officeDocument/2006/relationships/font" Target="fonts/font4.fntdata"/><Relationship Id="rId32" Type="http://schemas.openxmlformats.org/officeDocument/2006/relationships/font" Target="fonts/font5.fntdata"/><Relationship Id="rId33" Type="http://schemas.openxmlformats.org/officeDocument/2006/relationships/font" Target="fonts/font6.fntdata"/><Relationship Id="rId34" Type="http://schemas.openxmlformats.org/officeDocument/2006/relationships/font" Target="fonts/font7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18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svg"/><Relationship Id="rId12" Type="http://schemas.openxmlformats.org/officeDocument/2006/relationships/slideLayout" Target="../slideLayouts/slideLayout4.xml"/><Relationship Id="rId1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45713"/>
            <a:ext cx="806172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Architektúra siete 5. generácie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930134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B-UMKS, FEI B-UMKS – FEI STU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48187"/>
            <a:ext cx="93852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Yehor Brusniak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93790" y="5093613"/>
            <a:ext cx="93852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 marca 2026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05720" y="695325"/>
            <a:ext cx="881895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Service-Based Architecture (SBA)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1983819"/>
            <a:ext cx="81481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01873"/>
            <a:ext cx="8148161" cy="438745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9472493" y="2004417"/>
            <a:ext cx="60960" cy="1748552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6" name="Text 3"/>
          <p:cNvSpPr/>
          <p:nvPr/>
        </p:nvSpPr>
        <p:spPr>
          <a:xfrm>
            <a:off x="9790748" y="203489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NF ako služby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9790748" y="2633782"/>
            <a:ext cx="405336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Každá funkcia (AMF, SMF, UPF…) je nezávisle nasaditeľná a škálovateľná mikroslužba.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472493" y="4145637"/>
            <a:ext cx="60960" cy="1385649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9" name="Text 6"/>
          <p:cNvSpPr/>
          <p:nvPr/>
        </p:nvSpPr>
        <p:spPr>
          <a:xfrm>
            <a:off x="9790748" y="4176117"/>
            <a:ext cx="394930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Service-Based Interfaces [SBI]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9790748" y="4775002"/>
            <a:ext cx="40533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Komunikácia prebieha cez HTTP/2 a REST API podľa 3GPP štandardov.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472493" y="5923955"/>
            <a:ext cx="60960" cy="1385649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2" name="Text 9"/>
          <p:cNvSpPr/>
          <p:nvPr/>
        </p:nvSpPr>
        <p:spPr>
          <a:xfrm>
            <a:off x="9790748" y="5954435"/>
            <a:ext cx="342911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Cloud-native architektúra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9790748" y="6553319"/>
            <a:ext cx="40533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Podpora virtualizácie, kontajnerizácie a horizontálneho škálovania.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09417" y="562808"/>
            <a:ext cx="6811447" cy="638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Sieťové funkcie 5G Core (5GC)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7688" y="1536025"/>
            <a:ext cx="9714905" cy="61306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94202" y="578644"/>
            <a:ext cx="6441877" cy="690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Riadenie prístupu a relácií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521" y="1781532"/>
            <a:ext cx="7689056" cy="51533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6521" y="7154466"/>
            <a:ext cx="768905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8946594" y="1737598"/>
            <a:ext cx="4954905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8946594" y="2281714"/>
            <a:ext cx="4954905" cy="2657713"/>
          </a:xfrm>
          <a:prstGeom prst="roundRect">
            <a:avLst>
              <a:gd name="adj" fmla="val 118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179838" y="2514957"/>
            <a:ext cx="4488418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AMF (Access and Mobility Management Function)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179838" y="3339703"/>
            <a:ext cx="4488418" cy="1366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Registrácia zariadenia (UE) a správa autentifikácie.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Riadenie mobility používateľa v rámci siete.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8946594" y="5134570"/>
            <a:ext cx="4954905" cy="2008584"/>
          </a:xfrm>
          <a:prstGeom prst="roundRect">
            <a:avLst>
              <a:gd name="adj" fmla="val 157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179838" y="5367814"/>
            <a:ext cx="4488418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SMF (Session Management Function)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179838" y="5867995"/>
            <a:ext cx="4488418" cy="1041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Manažment PDU relácií (PDU session management).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Zodpovedá za výber UPF.</a:t>
            </a:r>
            <a:endParaRPr lang="en-US" sz="16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03340" y="658058"/>
            <a:ext cx="5605701" cy="600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Oddelenie CP a UP (CUPS)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1003340" y="1612463"/>
            <a:ext cx="7787759" cy="8964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Control Plane vs User Plane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– riadenie vs. prenos dát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UPF môže byť na edge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– bližšie k UE / aplikácii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Zníženie latencie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– kratšia cesta dát, lepší výkon pre low‑latency služby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1003340" y="2766316"/>
            <a:ext cx="7787759" cy="30480"/>
          </a:xfrm>
          <a:prstGeom prst="rect">
            <a:avLst/>
          </a:prstGeom>
          <a:solidFill>
            <a:srgbClr val="383838">
              <a:alpha val="50000"/>
            </a:srgbClr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40" y="2962751"/>
            <a:ext cx="5468183" cy="444281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244965" y="1612463"/>
            <a:ext cx="4389596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endParaRPr lang="en-US" sz="1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965" y="2042874"/>
            <a:ext cx="3232071" cy="52895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92128" y="1034058"/>
            <a:ext cx="724614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Bezpečnosť, policy a slicing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184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36533"/>
            <a:ext cx="4196358" cy="2483525"/>
          </a:xfrm>
          <a:prstGeom prst="roundRect">
            <a:avLst>
              <a:gd name="adj" fmla="val 1370"/>
            </a:avLst>
          </a:prstGeom>
          <a:solidFill>
            <a:srgbClr val="FFFFFF"/>
          </a:solidFill>
          <a:ln w="30480">
            <a:solidFill>
              <a:srgbClr val="FFA44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2993827"/>
            <a:ext cx="368177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AUSF (Authentication Server Function)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051084" y="387405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Zabezpečuje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highlight>
                  <a:srgbClr val="D9D9D9"/>
                </a:highlight>
                <a:latin typeface="DM Sans" pitchFamily="34" charset="0"/>
                <a:ea typeface="DM Sans" pitchFamily="34" charset="-122"/>
                <a:cs typeface="DM Sans" pitchFamily="34" charset="-120"/>
              </a:rPr>
              <a:t>autentifikáciu a autorizáciu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užívateľských zariadení (UE) v 5G sieti.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736533"/>
            <a:ext cx="4196358" cy="2483525"/>
          </a:xfrm>
          <a:prstGeom prst="roundRect">
            <a:avLst>
              <a:gd name="adj" fmla="val 1370"/>
            </a:avLst>
          </a:prstGeom>
          <a:solidFill>
            <a:srgbClr val="FFFFFF"/>
          </a:solidFill>
          <a:ln w="30480">
            <a:solidFill>
              <a:srgbClr val="FFA44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256" y="2993827"/>
            <a:ext cx="368177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UDM (Unified Data Management)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5474256" y="387405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Spravuje všetky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highlight>
                  <a:srgbClr val="D9D9D9"/>
                </a:highlight>
                <a:latin typeface="DM Sans" pitchFamily="34" charset="0"/>
                <a:ea typeface="DM Sans" pitchFamily="34" charset="-122"/>
                <a:cs typeface="DM Sans" pitchFamily="34" charset="-120"/>
              </a:rPr>
              <a:t>predplatiteľské dáta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profily a autentifikačné informácie.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2736533"/>
            <a:ext cx="4196358" cy="2483525"/>
          </a:xfrm>
          <a:prstGeom prst="roundRect">
            <a:avLst>
              <a:gd name="adj" fmla="val 1370"/>
            </a:avLst>
          </a:prstGeom>
          <a:solidFill>
            <a:srgbClr val="FFFFFF"/>
          </a:solidFill>
          <a:ln w="30480">
            <a:solidFill>
              <a:srgbClr val="FFA44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7427" y="2993827"/>
            <a:ext cx="368177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PCF (Policy Control Function)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9897427" y="387405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Definuje a aplikuje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highlight>
                  <a:srgbClr val="D9D9D9"/>
                </a:highlight>
                <a:latin typeface="DM Sans" pitchFamily="34" charset="0"/>
                <a:ea typeface="DM Sans" pitchFamily="34" charset="-122"/>
                <a:cs typeface="DM Sans" pitchFamily="34" charset="-120"/>
              </a:rPr>
              <a:t>sieťové politiky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pre prístup, mobilitu a PDU relácie.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446871"/>
            <a:ext cx="6407944" cy="1748552"/>
          </a:xfrm>
          <a:prstGeom prst="roundRect">
            <a:avLst>
              <a:gd name="adj" fmla="val 1946"/>
            </a:avLst>
          </a:prstGeom>
          <a:solidFill>
            <a:srgbClr val="FFFFFF"/>
          </a:solidFill>
          <a:ln w="30480">
            <a:solidFill>
              <a:srgbClr val="FFA44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51084" y="5704165"/>
            <a:ext cx="508908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NRF (Network Repository Function)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1051084" y="6212324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Umožňuje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highlight>
                  <a:srgbClr val="D9D9D9"/>
                </a:highlight>
                <a:latin typeface="DM Sans" pitchFamily="34" charset="0"/>
                <a:ea typeface="DM Sans" pitchFamily="34" charset="-122"/>
                <a:cs typeface="DM Sans" pitchFamily="34" charset="-120"/>
              </a:rPr>
              <a:t>objavovanie a registráciu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sieťových funkcií (NF) v 5GC.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446871"/>
            <a:ext cx="6407944" cy="1748552"/>
          </a:xfrm>
          <a:prstGeom prst="roundRect">
            <a:avLst>
              <a:gd name="adj" fmla="val 1946"/>
            </a:avLst>
          </a:prstGeom>
          <a:solidFill>
            <a:srgbClr val="FFFFFF"/>
          </a:solidFill>
          <a:ln w="30480">
            <a:solidFill>
              <a:srgbClr val="FFA44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85842" y="5704165"/>
            <a:ext cx="573297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NSSF (Network Slice Selection Function)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7685842" y="6212324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Zodpovedá za výber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highlight>
                  <a:srgbClr val="D9D9D9"/>
                </a:highlight>
                <a:latin typeface="DM Sans" pitchFamily="34" charset="0"/>
                <a:ea typeface="DM Sans" pitchFamily="34" charset="-122"/>
                <a:cs typeface="DM Sans" pitchFamily="34" charset="-120"/>
              </a:rPr>
              <a:t>správneho sieťového "slicu"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pre UE na základe jeho požiadaviek.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46245" y="656392"/>
            <a:ext cx="6137672" cy="560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Proces registrácie UE v 5G sieti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1425535" y="1473518"/>
            <a:ext cx="11779210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383838"/>
                </a:solidFill>
                <a:highlight>
                  <a:srgbClr val="FFFFFF"/>
                </a:highlight>
                <a:latin typeface="DM Sans" pitchFamily="34" charset="0"/>
                <a:ea typeface="DM Sans" pitchFamily="34" charset="-122"/>
                <a:cs typeface="DM Sans" pitchFamily="34" charset="-120"/>
              </a:rPr>
              <a:t>UE → gNB → AMF</a:t>
            </a:r>
            <a:pPr algn="ctr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Požiadavka o registráciu (Registration Request)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1425535" y="1857256"/>
            <a:ext cx="11779210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AMF → AUSF → UDM</a:t>
            </a:r>
            <a:pPr algn="ctr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Overenie identity a autentifikácia (5G-AKA / EAP-TLS)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1425535" y="2240994"/>
            <a:ext cx="11779210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AMF → UE</a:t>
            </a:r>
            <a:pPr algn="ctr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Registrácia schválená (Registration Accept) + priradenie GUTI, slice info, security keys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1425535" y="2710036"/>
            <a:ext cx="11779210" cy="28932"/>
          </a:xfrm>
          <a:prstGeom prst="rect">
            <a:avLst/>
          </a:prstGeom>
          <a:solidFill>
            <a:srgbClr val="383838">
              <a:alpha val="50000"/>
            </a:srgbClr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7213" y="2883337"/>
            <a:ext cx="7795855" cy="46897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7407" y="566738"/>
            <a:ext cx="6595586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Nadviazanie dátovej relácie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400" y="1617583"/>
            <a:ext cx="13187601" cy="25567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1400" y="4384953"/>
            <a:ext cx="13187601" cy="32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Výber SMF: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Požiadavka na dátovú reláciu (PDU Session Request) prichádza </a:t>
            </a:r>
            <a:pPr algn="l" indent="0" marL="0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od UE cez gNB na AMF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AMF na základe parametrov (napr. DNN, S-NSSAI) vyberie vhodnú funkciu SMF.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Výber UPF: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Zvolená SMF preberá riadenie relácie. Na základe polohy používateľa a požiadaviek </a:t>
            </a:r>
            <a:pPr algn="l" indent="0" marL="0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 služby (QoS) SMF vyberie optimálnu funkciu UPF.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Konfigurácia a Tunel: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SMF pridelí UE IP adresu a nadviaže </a:t>
            </a:r>
            <a:pPr algn="l" indent="0" marL="0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N3 tunel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(pomocou protokolu GTP-U) </a:t>
            </a:r>
            <a:pPr algn="l" indent="0" marL="0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medzi gNB a vybranou UPF.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Tým sa vytvorí používateľská rovina pre prenos dát.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63083" y="1090613"/>
            <a:ext cx="910411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QoS v 5G – Riadenie kvality služby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288500"/>
            <a:ext cx="2152055" cy="12520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689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1531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PCF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357217" y="3023473"/>
            <a:ext cx="344900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Definovanie politík a pravidiel (PCC rules)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5187077" y="3553658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FFD1A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597235"/>
            <a:ext cx="4304109" cy="125206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2395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82404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SMF / UPF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6433304" y="4332208"/>
            <a:ext cx="470249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Vynucovanie politík, riadenie PDU relácií, smerovanie dát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6263164" y="4862393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FFD1A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905970"/>
            <a:ext cx="6456164" cy="125206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3269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1327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5QI / AMBR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509272" y="5640943"/>
            <a:ext cx="550021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Kvalitatívne charakteristiky dátových tokov a agregované rýchlosti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793790" y="64131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Táto hierarchia zabezpečuje, že sieť dokáže dynamicky prideľovať zdroje a prioritizovať prevádzku, aby spĺňala náročné požiadavky aplikácií, ako sú kritické IoT služby alebo AR/VR zážitky s nízkou latenciou.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8954" y="526018"/>
            <a:ext cx="4692372" cy="586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Network Slicing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1148001" y="1394222"/>
            <a:ext cx="4017526" cy="1189673"/>
          </a:xfrm>
          <a:prstGeom prst="roundRect">
            <a:avLst>
              <a:gd name="adj" fmla="val 2254"/>
            </a:avLst>
          </a:prstGeom>
          <a:solidFill>
            <a:srgbClr val="FFFFFF"/>
          </a:solidFill>
          <a:ln w="22860">
            <a:solidFill>
              <a:srgbClr val="FFD1A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49573" y="1595795"/>
            <a:ext cx="2346127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S-NSSAI = SST + SD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349573" y="1973461"/>
            <a:ext cx="3614380" cy="204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Unikátny identifikátor slicu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5306378" y="1394222"/>
            <a:ext cx="4017526" cy="1189673"/>
          </a:xfrm>
          <a:prstGeom prst="roundRect">
            <a:avLst>
              <a:gd name="adj" fmla="val 2254"/>
            </a:avLst>
          </a:prstGeom>
          <a:solidFill>
            <a:srgbClr val="FFFFFF"/>
          </a:solidFill>
          <a:ln w="22860">
            <a:solidFill>
              <a:srgbClr val="B7E0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07950" y="1595795"/>
            <a:ext cx="2661047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Izolácia a optimalizácia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5507950" y="1973461"/>
            <a:ext cx="3614380" cy="204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Samostatné </a:t>
            </a:r>
            <a:pPr algn="l" indent="0" marL="0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NF inštancie</a:t>
            </a:r>
            <a:pPr algn="l" indent="0" marL="0">
              <a:lnSpc>
                <a:spcPts val="16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pre izoláciu a optimalizáciu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9464754" y="1394222"/>
            <a:ext cx="4017645" cy="1189673"/>
          </a:xfrm>
          <a:prstGeom prst="roundRect">
            <a:avLst>
              <a:gd name="adj" fmla="val 2254"/>
            </a:avLst>
          </a:prstGeom>
          <a:solidFill>
            <a:srgbClr val="FFFFFF"/>
          </a:solidFill>
          <a:ln w="22860">
            <a:solidFill>
              <a:srgbClr val="FFD1A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666327" y="1595795"/>
            <a:ext cx="2346127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Tri typy slicov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9666327" y="1973461"/>
            <a:ext cx="3614499" cy="408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eMBB</a:t>
            </a:r>
            <a:pPr algn="l" indent="0" marL="0">
              <a:lnSpc>
                <a:spcPts val="16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(vysoká priepustnosť), </a:t>
            </a:r>
            <a:pPr algn="l" indent="0" marL="0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URLLC</a:t>
            </a:r>
            <a:pPr algn="l" indent="0" marL="0">
              <a:lnSpc>
                <a:spcPts val="16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(nízka latencia), </a:t>
            </a:r>
            <a:pPr algn="l" indent="0" marL="0">
              <a:lnSpc>
                <a:spcPts val="1600"/>
              </a:lnSpc>
              <a:buNone/>
            </a:pPr>
            <a:r>
              <a:rPr lang="en-US" sz="11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mMTC</a:t>
            </a:r>
            <a:pPr algn="l" indent="0" marL="0">
              <a:lnSpc>
                <a:spcPts val="1600"/>
              </a:lnSpc>
              <a:buNone/>
            </a:pPr>
            <a:r>
              <a:rPr lang="en-US" sz="11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(masívne IoT)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1148001" y="2742367"/>
            <a:ext cx="12334399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4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0629" y="3156466"/>
            <a:ext cx="12189143" cy="4546997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2188829" y="3429415"/>
            <a:ext cx="2639527" cy="364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Slice A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2188829" y="3892335"/>
            <a:ext cx="2639527" cy="496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Low-latency URLLC resources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0480138" y="4255809"/>
            <a:ext cx="2639527" cy="364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Slice B</a:t>
            </a:r>
            <a:endParaRPr lang="en-US" sz="2250" dirty="0"/>
          </a:p>
        </p:txBody>
      </p:sp>
      <p:sp>
        <p:nvSpPr>
          <p:cNvPr id="17" name="Text 14"/>
          <p:cNvSpPr/>
          <p:nvPr/>
        </p:nvSpPr>
        <p:spPr>
          <a:xfrm>
            <a:off x="10480138" y="4718729"/>
            <a:ext cx="2639527" cy="496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High-throughput eMBB capacity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1510446" y="5329466"/>
            <a:ext cx="2639528" cy="364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Slice C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1510446" y="5792386"/>
            <a:ext cx="2639528" cy="248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Massive IoT connectivity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10480138" y="6352630"/>
            <a:ext cx="2639527" cy="364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Shared Infra</a:t>
            </a:r>
            <a:endParaRPr lang="en-US" sz="2250" dirty="0"/>
          </a:p>
        </p:txBody>
      </p:sp>
      <p:sp>
        <p:nvSpPr>
          <p:cNvPr id="21" name="Text 18"/>
          <p:cNvSpPr/>
          <p:nvPr/>
        </p:nvSpPr>
        <p:spPr>
          <a:xfrm>
            <a:off x="10480138" y="6815550"/>
            <a:ext cx="2639527" cy="496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Common physical resources</a:t>
            </a:r>
            <a:endParaRPr lang="en-US" sz="17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2733" y="1220272"/>
            <a:ext cx="708481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5G-Advanced (Rel-17/18)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3046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22746"/>
            <a:ext cx="4196358" cy="4086463"/>
          </a:xfrm>
          <a:prstGeom prst="roundRect">
            <a:avLst>
              <a:gd name="adj" fmla="val 833"/>
            </a:avLst>
          </a:prstGeom>
          <a:solidFill>
            <a:srgbClr val="FFFFFF"/>
          </a:solidFill>
          <a:ln w="30480">
            <a:solidFill>
              <a:srgbClr val="FFD1A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3180040"/>
            <a:ext cx="3681770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🔴</a:t>
            </a:r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RedCap (Reduced Capability)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051084" y="407550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Complexity -70%, Power efficient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51084" y="4937403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Zariadenia so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zníženou komplexnosťou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pre IoT, wearables, priemyselné senzory.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Max šírka pásma 20 MHz (FR1)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nižšia spotreba energie.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922746"/>
            <a:ext cx="4196358" cy="4086463"/>
          </a:xfrm>
          <a:prstGeom prst="roundRect">
            <a:avLst>
              <a:gd name="adj" fmla="val 833"/>
            </a:avLst>
          </a:prstGeom>
          <a:solidFill>
            <a:srgbClr val="FFFFFF"/>
          </a:solidFill>
          <a:ln w="30480">
            <a:solidFill>
              <a:srgbClr val="FFD1A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74256" y="3180040"/>
            <a:ext cx="3681770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🛰️</a:t>
            </a:r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NTN (Non-Terrestrial Networks)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474256" y="407550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Satelitné pokrytie, globálna dostupnosť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474256" y="4937403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Integrácia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satelitov a vysoko-výškových platforiem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Rozšírené pokrytie v odľahlých oblastiach, zvýšená spoľahlivosť.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922746"/>
            <a:ext cx="4196358" cy="4086463"/>
          </a:xfrm>
          <a:prstGeom prst="roundRect">
            <a:avLst>
              <a:gd name="adj" fmla="val 833"/>
            </a:avLst>
          </a:prstGeom>
          <a:solidFill>
            <a:srgbClr val="FFFFFF"/>
          </a:solidFill>
          <a:ln w="30480">
            <a:solidFill>
              <a:srgbClr val="FFD1A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897427" y="3180040"/>
            <a:ext cx="3681770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🧠</a:t>
            </a:r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Network Intelligence (AI/ML)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9897427" y="407550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Autonómne operácie, optimalizácia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97427" y="4937403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Pokročilé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AI/ML algoritmy v RAN a Core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Automatická optimalizácia, predikcia problémov, úspora energie a inteligentné riadenie.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1443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Prečo LTE nestačilo?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211110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highlight>
                  <a:srgbClr val="E04F00"/>
                </a:highlight>
                <a:latin typeface="DM Sans" pitchFamily="34" charset="0"/>
                <a:ea typeface="DM Sans" pitchFamily="34" charset="-122"/>
                <a:cs typeface="DM Sans" pitchFamily="34" charset="-120"/>
              </a:rPr>
              <a:t>Poziadavky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919770"/>
            <a:ext cx="6244709" cy="825698"/>
          </a:xfrm>
          <a:prstGeom prst="roundRect">
            <a:avLst>
              <a:gd name="adj" fmla="val 4121"/>
            </a:avLst>
          </a:prstGeom>
          <a:solidFill>
            <a:srgbClr val="AEE4BD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1465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✓ Gbit/s rýchlosti </a:t>
            </a:r>
            <a:endParaRPr lang="en-US" sz="2300" dirty="0"/>
          </a:p>
        </p:txBody>
      </p:sp>
      <p:sp>
        <p:nvSpPr>
          <p:cNvPr id="6" name="Shape 4"/>
          <p:cNvSpPr/>
          <p:nvPr/>
        </p:nvSpPr>
        <p:spPr>
          <a:xfrm>
            <a:off x="793790" y="3972282"/>
            <a:ext cx="6244709" cy="825698"/>
          </a:xfrm>
          <a:prstGeom prst="roundRect">
            <a:avLst>
              <a:gd name="adj" fmla="val 4121"/>
            </a:avLst>
          </a:prstGeom>
          <a:solidFill>
            <a:srgbClr val="AEE4BD"/>
          </a:solidFill>
          <a:ln/>
        </p:spPr>
      </p:sp>
      <p:sp>
        <p:nvSpPr>
          <p:cNvPr id="7" name="Text 5"/>
          <p:cNvSpPr/>
          <p:nvPr/>
        </p:nvSpPr>
        <p:spPr>
          <a:xfrm>
            <a:off x="1020604" y="419909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✓ latencia &lt;1 ms  </a:t>
            </a:r>
            <a:endParaRPr lang="en-US" sz="2300" dirty="0"/>
          </a:p>
        </p:txBody>
      </p:sp>
      <p:sp>
        <p:nvSpPr>
          <p:cNvPr id="8" name="Shape 6"/>
          <p:cNvSpPr/>
          <p:nvPr/>
        </p:nvSpPr>
        <p:spPr>
          <a:xfrm>
            <a:off x="793790" y="5024795"/>
            <a:ext cx="6244709" cy="825698"/>
          </a:xfrm>
          <a:prstGeom prst="roundRect">
            <a:avLst>
              <a:gd name="adj" fmla="val 4121"/>
            </a:avLst>
          </a:prstGeom>
          <a:solidFill>
            <a:srgbClr val="AEE4BD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52516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✓ 1M zariadení/km²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599521" y="2211110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highlight>
                  <a:srgbClr val="E04F00"/>
                </a:highlight>
                <a:latin typeface="DM Sans" pitchFamily="34" charset="0"/>
                <a:ea typeface="DM Sans" pitchFamily="34" charset="-122"/>
                <a:cs typeface="DM Sans" pitchFamily="34" charset="-120"/>
              </a:rPr>
              <a:t>Limity LTE EPC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599521" y="2919770"/>
            <a:ext cx="6244709" cy="825698"/>
          </a:xfrm>
          <a:prstGeom prst="roundRect">
            <a:avLst>
              <a:gd name="adj" fmla="val 4121"/>
            </a:avLst>
          </a:prstGeom>
          <a:solidFill>
            <a:srgbClr val="FFD1A7"/>
          </a:solidFill>
          <a:ln/>
        </p:spPr>
      </p:sp>
      <p:sp>
        <p:nvSpPr>
          <p:cNvPr id="12" name="Text 10"/>
          <p:cNvSpPr/>
          <p:nvPr/>
        </p:nvSpPr>
        <p:spPr>
          <a:xfrm>
            <a:off x="7826335" y="31465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✗ Monolitické jadro</a:t>
            </a:r>
            <a:endParaRPr lang="en-US" sz="2300" dirty="0"/>
          </a:p>
        </p:txBody>
      </p:sp>
      <p:sp>
        <p:nvSpPr>
          <p:cNvPr id="13" name="Shape 11"/>
          <p:cNvSpPr/>
          <p:nvPr/>
        </p:nvSpPr>
        <p:spPr>
          <a:xfrm>
            <a:off x="7599521" y="3972282"/>
            <a:ext cx="6244709" cy="825698"/>
          </a:xfrm>
          <a:prstGeom prst="roundRect">
            <a:avLst>
              <a:gd name="adj" fmla="val 4121"/>
            </a:avLst>
          </a:prstGeom>
          <a:solidFill>
            <a:srgbClr val="FFD1A7"/>
          </a:solidFill>
          <a:ln/>
        </p:spPr>
      </p:sp>
      <p:sp>
        <p:nvSpPr>
          <p:cNvPr id="14" name="Text 12"/>
          <p:cNvSpPr/>
          <p:nvPr/>
        </p:nvSpPr>
        <p:spPr>
          <a:xfrm>
            <a:off x="7826335" y="419909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✗ Vysoká latencia</a:t>
            </a:r>
            <a:endParaRPr lang="en-US" sz="2300" dirty="0"/>
          </a:p>
        </p:txBody>
      </p:sp>
      <p:sp>
        <p:nvSpPr>
          <p:cNvPr id="15" name="Shape 13"/>
          <p:cNvSpPr/>
          <p:nvPr/>
        </p:nvSpPr>
        <p:spPr>
          <a:xfrm>
            <a:off x="7599521" y="5024795"/>
            <a:ext cx="6244709" cy="825698"/>
          </a:xfrm>
          <a:prstGeom prst="roundRect">
            <a:avLst>
              <a:gd name="adj" fmla="val 4121"/>
            </a:avLst>
          </a:prstGeom>
          <a:solidFill>
            <a:srgbClr val="FFD1A7"/>
          </a:solidFill>
          <a:ln/>
        </p:spPr>
      </p:sp>
      <p:sp>
        <p:nvSpPr>
          <p:cNvPr id="16" name="Text 14"/>
          <p:cNvSpPr/>
          <p:nvPr/>
        </p:nvSpPr>
        <p:spPr>
          <a:xfrm>
            <a:off x="7826335" y="5251609"/>
            <a:ext cx="302454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✗ Nízka škálovateľnosť</a:t>
            </a:r>
            <a:endParaRPr lang="en-US" sz="2300" dirty="0"/>
          </a:p>
        </p:txBody>
      </p:sp>
      <p:sp>
        <p:nvSpPr>
          <p:cNvPr id="17" name="Shape 15"/>
          <p:cNvSpPr/>
          <p:nvPr/>
        </p:nvSpPr>
        <p:spPr>
          <a:xfrm>
            <a:off x="7599521" y="6077307"/>
            <a:ext cx="6244709" cy="825698"/>
          </a:xfrm>
          <a:prstGeom prst="roundRect">
            <a:avLst>
              <a:gd name="adj" fmla="val 4121"/>
            </a:avLst>
          </a:prstGeom>
          <a:solidFill>
            <a:srgbClr val="FFD1A7"/>
          </a:solidFill>
          <a:ln/>
        </p:spPr>
      </p:sp>
      <p:sp>
        <p:nvSpPr>
          <p:cNvPr id="18" name="Text 16"/>
          <p:cNvSpPr/>
          <p:nvPr/>
        </p:nvSpPr>
        <p:spPr>
          <a:xfrm>
            <a:off x="7826335" y="63041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✗ Ziadny slicing</a:t>
            </a:r>
            <a:endParaRPr lang="en-US" sz="2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40323" y="1173242"/>
            <a:ext cx="754975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Kľúčové myšlienky – Záver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371130"/>
            <a:ext cx="3090505" cy="3662601"/>
          </a:xfrm>
          <a:prstGeom prst="roundRect">
            <a:avLst>
              <a:gd name="adj" fmla="val 1101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597944"/>
            <a:ext cx="2636877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🏗️</a:t>
            </a:r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Architektonická transformácia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20604" y="3493413"/>
            <a:ext cx="26368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5G = kompletná zmena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0604" y="3992404"/>
            <a:ext cx="263687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Od monolitických sietí k flexibilnej, programovateľnej infraštruktúre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11109" y="2371130"/>
            <a:ext cx="3090624" cy="3662601"/>
          </a:xfrm>
          <a:prstGeom prst="roundRect">
            <a:avLst>
              <a:gd name="adj" fmla="val 1101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4337923" y="2597944"/>
            <a:ext cx="2636996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☁️</a:t>
            </a:r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Cloud-native + SBA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4337923" y="3493413"/>
            <a:ext cx="26369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Service-Based Architecture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337923" y="4355306"/>
            <a:ext cx="263699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Modulárne sieťové funkcie, API-driven, agilné nasadenie a škálovanie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548" y="2371130"/>
            <a:ext cx="3090624" cy="3662601"/>
          </a:xfrm>
          <a:prstGeom prst="roundRect">
            <a:avLst>
              <a:gd name="adj" fmla="val 1101"/>
            </a:avLst>
          </a:prstGeom>
          <a:solidFill>
            <a:srgbClr val="F2EEEE"/>
          </a:solidFill>
          <a:ln/>
        </p:spPr>
      </p:sp>
      <p:sp>
        <p:nvSpPr>
          <p:cNvPr id="12" name="Text 10"/>
          <p:cNvSpPr/>
          <p:nvPr/>
        </p:nvSpPr>
        <p:spPr>
          <a:xfrm>
            <a:off x="7655362" y="2597944"/>
            <a:ext cx="2636996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⚡</a:t>
            </a:r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CUPS + Edge Computing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7655362" y="3493413"/>
            <a:ext cx="26369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Nízka latencia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655362" y="3992404"/>
            <a:ext cx="263699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Oddelenie CP a UP, UPF na okraji siete, optimalizácia dátovej cesty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0745986" y="2371130"/>
            <a:ext cx="3090624" cy="3662601"/>
          </a:xfrm>
          <a:prstGeom prst="roundRect">
            <a:avLst>
              <a:gd name="adj" fmla="val 1101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10972800" y="2597944"/>
            <a:ext cx="2636996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🔀</a:t>
            </a:r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Network Slicing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10972800" y="3121343"/>
            <a:ext cx="26369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Nový biznis model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972800" y="3620333"/>
            <a:ext cx="26369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Virtuálne izolované slicy pre rôzne scenáre (eMBB, URLLC, mMTC)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6402262"/>
            <a:ext cx="13042821" cy="35957"/>
          </a:xfrm>
          <a:prstGeom prst="rect">
            <a:avLst/>
          </a:prstGeom>
          <a:solidFill>
            <a:srgbClr val="383838">
              <a:alpha val="5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793790" y="66933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highlight>
                  <a:srgbClr val="FFD1A7"/>
                </a:highlight>
                <a:latin typeface="DM Sans" pitchFamily="34" charset="0"/>
                <a:ea typeface="DM Sans" pitchFamily="34" charset="-122"/>
                <a:cs typeface="DM Sans" pitchFamily="34" charset="-120"/>
              </a:rPr>
              <a:t>5G nie je len rýchlejšie – je to úplne nová sieť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0436" y="2368153"/>
            <a:ext cx="9290566" cy="3493294"/>
          </a:xfrm>
          <a:prstGeom prst="roundRect">
            <a:avLst>
              <a:gd name="adj" fmla="val 974"/>
            </a:avLst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857250" y="2594967"/>
            <a:ext cx="656570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Ďakujem za pozornosť!</a:t>
            </a:r>
            <a:endParaRPr lang="en-US" sz="4650" dirty="0"/>
          </a:p>
        </p:txBody>
      </p:sp>
      <p:sp>
        <p:nvSpPr>
          <p:cNvPr id="4" name="Shape 2"/>
          <p:cNvSpPr/>
          <p:nvPr/>
        </p:nvSpPr>
        <p:spPr>
          <a:xfrm>
            <a:off x="857250" y="3707759"/>
            <a:ext cx="8836938" cy="35957"/>
          </a:xfrm>
          <a:prstGeom prst="rect">
            <a:avLst/>
          </a:prstGeom>
          <a:solidFill>
            <a:srgbClr val="383838">
              <a:alpha val="50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57250" y="3998833"/>
            <a:ext cx="883693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20202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Prezentácia pokrýva kľúčové aspekty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44444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5G architektúry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– od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20202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NG-RAN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až po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20202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Network Slicing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Všetky zdroje, špecifikácie a ďalšie materiály nájdete v QR kóde vedľa.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57250" y="5291614"/>
            <a:ext cx="88369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20202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Ďakujem za vašu pozornosť a záujem o budúcnosť mobilných sietí!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10155317" y="2368153"/>
            <a:ext cx="3852148" cy="3493294"/>
          </a:xfrm>
          <a:prstGeom prst="roundRect">
            <a:avLst>
              <a:gd name="adj" fmla="val 974"/>
            </a:avLst>
          </a:pr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0382131" y="25949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Všetky zdroje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10382131" y="305776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Naskenuj QR kód</a:t>
            </a:r>
            <a:endParaRPr lang="en-US" sz="23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2131" y="3684984"/>
            <a:ext cx="1921312" cy="19213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03207" y="635913"/>
            <a:ext cx="5223986" cy="601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Evolúcia mobilných sietí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993934" y="1533168"/>
            <a:ext cx="126425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„Každá generácia riešila iný problém – 5G však mení samotnú architektúru siete.“</a:t>
            </a:r>
            <a:endParaRPr lang="en-US" sz="18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9786" y="2030849"/>
            <a:ext cx="10430708" cy="3914061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7708" y="3027831"/>
            <a:ext cx="538786" cy="53878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667767" y="4659510"/>
            <a:ext cx="1292917" cy="34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3838"/>
                </a:solidFill>
                <a:latin typeface="PT Serif Bold" pitchFamily="34" charset="0"/>
                <a:ea typeface="PT Serif Bold" pitchFamily="34" charset="-122"/>
                <a:cs typeface="PT Serif Bold" pitchFamily="34" charset="-120"/>
              </a:rPr>
              <a:t>5G – 2020s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0527683" y="5085487"/>
            <a:ext cx="1573255" cy="52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cloud‑native SBA, slicing, URLLC, masívny IoT</a:t>
            </a:r>
            <a:endParaRPr lang="en-US" sz="1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5246" y="3028841"/>
            <a:ext cx="538787" cy="53878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685035" y="4763394"/>
            <a:ext cx="1292917" cy="34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3838"/>
                </a:solidFill>
                <a:latin typeface="PT Serif Bold" pitchFamily="34" charset="0"/>
                <a:ea typeface="PT Serif Bold" pitchFamily="34" charset="-122"/>
                <a:cs typeface="PT Serif Bold" pitchFamily="34" charset="-120"/>
              </a:rPr>
              <a:t>4G – 2010s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8544952" y="5189372"/>
            <a:ext cx="1573254" cy="318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IP broadband</a:t>
            </a:r>
            <a:endParaRPr lang="en-US" sz="20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63290" y="3028841"/>
            <a:ext cx="538786" cy="53878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572996" y="4828049"/>
            <a:ext cx="1573254" cy="636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3G – 2000s Mobile data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6713080" y="4806497"/>
            <a:ext cx="1361613" cy="34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3838"/>
                </a:solidFill>
                <a:latin typeface="PT Serif Bold" pitchFamily="34" charset="0"/>
                <a:ea typeface="PT Serif Bold" pitchFamily="34" charset="-122"/>
                <a:cs typeface="PT Serif Bold" pitchFamily="34" charset="-120"/>
              </a:rPr>
              <a:t>3G – 2000s </a:t>
            </a:r>
            <a:endParaRPr lang="en-US" sz="20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1335" y="3028841"/>
            <a:ext cx="538786" cy="53878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741124" y="4604284"/>
            <a:ext cx="1292918" cy="34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3838"/>
                </a:solidFill>
                <a:latin typeface="PT Serif Bold" pitchFamily="34" charset="0"/>
                <a:ea typeface="PT Serif Bold" pitchFamily="34" charset="-122"/>
                <a:cs typeface="PT Serif Bold" pitchFamily="34" charset="-120"/>
              </a:rPr>
              <a:t>2G – 1990s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4601039" y="5030261"/>
            <a:ext cx="1573255" cy="636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Digital voice &amp; SMS</a:t>
            </a:r>
            <a:endParaRPr lang="en-US" sz="200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08603" y="3028841"/>
            <a:ext cx="538786" cy="538786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585981" y="4828049"/>
            <a:ext cx="1573255" cy="636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1G – 1980s Analog voice</a:t>
            </a:r>
            <a:endParaRPr lang="en-US" sz="2000" dirty="0"/>
          </a:p>
        </p:txBody>
      </p:sp>
      <p:sp>
        <p:nvSpPr>
          <p:cNvPr id="19" name="Text 11"/>
          <p:cNvSpPr/>
          <p:nvPr/>
        </p:nvSpPr>
        <p:spPr>
          <a:xfrm>
            <a:off x="2726065" y="4806497"/>
            <a:ext cx="1292918" cy="34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3838"/>
                </a:solidFill>
                <a:latin typeface="PT Serif Bold" pitchFamily="34" charset="0"/>
                <a:ea typeface="PT Serif Bold" pitchFamily="34" charset="-122"/>
                <a:cs typeface="PT Serif Bold" pitchFamily="34" charset="-120"/>
              </a:rPr>
              <a:t>1G – 1980s</a:t>
            </a:r>
            <a:endParaRPr lang="en-US" sz="2000" dirty="0"/>
          </a:p>
        </p:txBody>
      </p:sp>
      <p:sp>
        <p:nvSpPr>
          <p:cNvPr id="20" name="Shape 12"/>
          <p:cNvSpPr/>
          <p:nvPr/>
        </p:nvSpPr>
        <p:spPr>
          <a:xfrm>
            <a:off x="993934" y="6399728"/>
            <a:ext cx="6247209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21" name="Text 13"/>
          <p:cNvSpPr/>
          <p:nvPr/>
        </p:nvSpPr>
        <p:spPr>
          <a:xfrm>
            <a:off x="2915126" y="6537008"/>
            <a:ext cx="2404824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1G → 4G</a:t>
            </a:r>
            <a:endParaRPr lang="en-US" sz="1850" dirty="0"/>
          </a:p>
        </p:txBody>
      </p:sp>
      <p:sp>
        <p:nvSpPr>
          <p:cNvPr id="22" name="Text 14"/>
          <p:cNvSpPr/>
          <p:nvPr/>
        </p:nvSpPr>
        <p:spPr>
          <a:xfrm>
            <a:off x="993934" y="6926342"/>
            <a:ext cx="6247209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Postupná digitalizácia a paketizácia služieb.</a:t>
            </a:r>
            <a:endParaRPr lang="en-US" sz="1400" dirty="0"/>
          </a:p>
        </p:txBody>
      </p:sp>
      <p:sp>
        <p:nvSpPr>
          <p:cNvPr id="23" name="Shape 15"/>
          <p:cNvSpPr/>
          <p:nvPr/>
        </p:nvSpPr>
        <p:spPr>
          <a:xfrm>
            <a:off x="7389138" y="6399728"/>
            <a:ext cx="6247328" cy="2286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24" name="Text 16"/>
          <p:cNvSpPr/>
          <p:nvPr/>
        </p:nvSpPr>
        <p:spPr>
          <a:xfrm>
            <a:off x="9310330" y="6537008"/>
            <a:ext cx="2404824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5G</a:t>
            </a:r>
            <a:endParaRPr lang="en-US" sz="1850" dirty="0"/>
          </a:p>
        </p:txBody>
      </p:sp>
      <p:sp>
        <p:nvSpPr>
          <p:cNvPr id="25" name="Text 17"/>
          <p:cNvSpPr/>
          <p:nvPr/>
        </p:nvSpPr>
        <p:spPr>
          <a:xfrm>
            <a:off x="7389138" y="6926342"/>
            <a:ext cx="6247328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Disaggregated RAN (CU/DU/RU), control‑user </a:t>
            </a:r>
            <a:endParaRPr lang="en-US" sz="1400" dirty="0"/>
          </a:p>
          <a:p>
            <a:pPr algn="ctr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plane separation, service-based core.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442" y="628531"/>
            <a:ext cx="8221980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Tri aplikačné scenáre 5G (IMT-2020)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80442" y="1666280"/>
            <a:ext cx="5710357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0442" y="2142530"/>
            <a:ext cx="5710357" cy="1208603"/>
          </a:xfrm>
          <a:prstGeom prst="roundRect">
            <a:avLst>
              <a:gd name="adj" fmla="val 907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57582" y="2142530"/>
            <a:ext cx="91440" cy="1208603"/>
          </a:xfrm>
          <a:prstGeom prst="roundRect">
            <a:avLst>
              <a:gd name="adj" fmla="val 31894"/>
            </a:avLst>
          </a:prstGeom>
          <a:solidFill>
            <a:srgbClr val="E04F00"/>
          </a:solidFill>
          <a:ln/>
        </p:spPr>
      </p:sp>
      <p:sp>
        <p:nvSpPr>
          <p:cNvPr id="6" name="Text 4"/>
          <p:cNvSpPr/>
          <p:nvPr/>
        </p:nvSpPr>
        <p:spPr>
          <a:xfrm>
            <a:off x="966192" y="2359700"/>
            <a:ext cx="412777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eMBB (enhanced Mobile Broadband)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66192" y="2845118"/>
            <a:ext cx="5207437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Vysoká priepustnosť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80442" y="3517702"/>
            <a:ext cx="5710357" cy="1527453"/>
          </a:xfrm>
          <a:prstGeom prst="roundRect">
            <a:avLst>
              <a:gd name="adj" fmla="val 7184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57582" y="3517702"/>
            <a:ext cx="91440" cy="1527453"/>
          </a:xfrm>
          <a:prstGeom prst="roundRect">
            <a:avLst>
              <a:gd name="adj" fmla="val 31894"/>
            </a:avLst>
          </a:prstGeom>
          <a:solidFill>
            <a:srgbClr val="E04F00"/>
          </a:solidFill>
          <a:ln/>
        </p:spPr>
      </p:sp>
      <p:sp>
        <p:nvSpPr>
          <p:cNvPr id="10" name="Text 8"/>
          <p:cNvSpPr/>
          <p:nvPr/>
        </p:nvSpPr>
        <p:spPr>
          <a:xfrm>
            <a:off x="966192" y="3734872"/>
            <a:ext cx="5207437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URLLC (Ultra-Reliable Low-Latency Communications)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66192" y="4539139"/>
            <a:ext cx="5207437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Ultra-nízka latencia</a:t>
            </a:r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80442" y="5211723"/>
            <a:ext cx="5710357" cy="1527453"/>
          </a:xfrm>
          <a:prstGeom prst="roundRect">
            <a:avLst>
              <a:gd name="adj" fmla="val 7184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57582" y="5211723"/>
            <a:ext cx="91440" cy="1527453"/>
          </a:xfrm>
          <a:prstGeom prst="roundRect">
            <a:avLst>
              <a:gd name="adj" fmla="val 31894"/>
            </a:avLst>
          </a:prstGeom>
          <a:solidFill>
            <a:srgbClr val="E04F00"/>
          </a:solidFill>
          <a:ln/>
        </p:spPr>
      </p:sp>
      <p:sp>
        <p:nvSpPr>
          <p:cNvPr id="14" name="Text 12"/>
          <p:cNvSpPr/>
          <p:nvPr/>
        </p:nvSpPr>
        <p:spPr>
          <a:xfrm>
            <a:off x="966192" y="5428893"/>
            <a:ext cx="5207437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mMTC (massive Machine Type Communications)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966192" y="6233160"/>
            <a:ext cx="5207437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Masívne pripojenie IoT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680442" y="6926580"/>
            <a:ext cx="5710357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50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2764" y="1703784"/>
            <a:ext cx="5271016" cy="5271016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8970757" y="4706743"/>
            <a:ext cx="1120368" cy="567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kompromis parametrov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8834744" y="3574511"/>
            <a:ext cx="1359924" cy="41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eMBB ⚡</a:t>
            </a:r>
            <a:endParaRPr lang="en-US" sz="2600" dirty="0"/>
          </a:p>
        </p:txBody>
      </p:sp>
      <p:sp>
        <p:nvSpPr>
          <p:cNvPr id="20" name="Text 17"/>
          <p:cNvSpPr/>
          <p:nvPr/>
        </p:nvSpPr>
        <p:spPr>
          <a:xfrm>
            <a:off x="9780494" y="3587182"/>
            <a:ext cx="414174" cy="380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Twemoji Mozilla, Apple Color Emoji, Segoe UI Emoji, Segoe UI Symbol, Noto Color Emoji, EmojiOne Color, Android Emoji, sans-serif" pitchFamily="34" charset="0"/>
                <a:ea typeface="Twemoji Mozilla, Apple Color Emoji, Segoe UI Emoji, Segoe UI Symbol, Noto Color Emoji, EmojiOne Color, Android Emoji, sans-serif" pitchFamily="34" charset="-122"/>
                <a:cs typeface="Twemoji Mozilla, Apple Color Emoji, Segoe UI Emoji, Segoe UI Symbol, Noto Color Emoji, EmojiOne Color, Android Emoji, sans-serif" pitchFamily="34" charset="-120"/>
              </a:rPr>
              <a:t>⚡</a:t>
            </a:r>
            <a:endParaRPr lang="en-US" sz="2600" dirty="0"/>
          </a:p>
        </p:txBody>
      </p:sp>
      <p:sp>
        <p:nvSpPr>
          <p:cNvPr id="21" name="Text 18"/>
          <p:cNvSpPr/>
          <p:nvPr/>
        </p:nvSpPr>
        <p:spPr>
          <a:xfrm>
            <a:off x="7506300" y="5961144"/>
            <a:ext cx="1482671" cy="415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mMTC 📡</a:t>
            </a:r>
            <a:endParaRPr lang="en-US" sz="2600" dirty="0"/>
          </a:p>
        </p:txBody>
      </p:sp>
      <p:sp>
        <p:nvSpPr>
          <p:cNvPr id="22" name="Text 19"/>
          <p:cNvSpPr/>
          <p:nvPr/>
        </p:nvSpPr>
        <p:spPr>
          <a:xfrm>
            <a:off x="8574797" y="5973814"/>
            <a:ext cx="414175" cy="380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Twemoji Mozilla, Apple Color Emoji, Segoe UI Emoji, Segoe UI Symbol, Noto Color Emoji, EmojiOne Color, Android Emoji, sans-serif" pitchFamily="34" charset="0"/>
                <a:ea typeface="Twemoji Mozilla, Apple Color Emoji, Segoe UI Emoji, Segoe UI Symbol, Noto Color Emoji, EmojiOne Color, Android Emoji, sans-serif" pitchFamily="34" charset="-122"/>
                <a:cs typeface="Twemoji Mozilla, Apple Color Emoji, Segoe UI Emoji, Segoe UI Symbol, Noto Color Emoji, EmojiOne Color, Android Emoji, sans-serif" pitchFamily="34" charset="-120"/>
              </a:rPr>
              <a:t>📡</a:t>
            </a:r>
            <a:endParaRPr lang="en-US" sz="2600" dirty="0"/>
          </a:p>
        </p:txBody>
      </p:sp>
      <p:sp>
        <p:nvSpPr>
          <p:cNvPr id="23" name="Text 20"/>
          <p:cNvSpPr/>
          <p:nvPr/>
        </p:nvSpPr>
        <p:spPr>
          <a:xfrm>
            <a:off x="10030741" y="5961144"/>
            <a:ext cx="1501876" cy="415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URLLC ⏱️</a:t>
            </a:r>
            <a:endParaRPr lang="en-US" sz="2600" dirty="0"/>
          </a:p>
        </p:txBody>
      </p:sp>
      <p:sp>
        <p:nvSpPr>
          <p:cNvPr id="24" name="Text 21"/>
          <p:cNvSpPr/>
          <p:nvPr/>
        </p:nvSpPr>
        <p:spPr>
          <a:xfrm>
            <a:off x="11118442" y="5973814"/>
            <a:ext cx="414175" cy="380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Twemoji Mozilla, Apple Color Emoji, Segoe UI Emoji, Segoe UI Symbol, Noto Color Emoji, EmojiOne Color, Android Emoji, sans-serif" pitchFamily="34" charset="0"/>
                <a:ea typeface="Twemoji Mozilla, Apple Color Emoji, Segoe UI Emoji, Segoe UI Symbol, Noto Color Emoji, EmojiOne Color, Android Emoji, sans-serif" pitchFamily="34" charset="-122"/>
                <a:cs typeface="Twemoji Mozilla, Apple Color Emoji, Segoe UI Emoji, Segoe UI Symbol, Noto Color Emoji, EmojiOne Color, Android Emoji, sans-serif" pitchFamily="34" charset="-120"/>
              </a:rPr>
              <a:t>⏱️</a:t>
            </a:r>
            <a:endParaRPr lang="en-US" sz="2600" dirty="0"/>
          </a:p>
        </p:txBody>
      </p:sp>
      <p:sp>
        <p:nvSpPr>
          <p:cNvPr id="25" name="Text 22"/>
          <p:cNvSpPr/>
          <p:nvPr/>
        </p:nvSpPr>
        <p:spPr>
          <a:xfrm>
            <a:off x="6872764" y="7162205"/>
            <a:ext cx="7084695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8581" y="526494"/>
            <a:ext cx="6853118" cy="592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Z monolitického EPC na 5G Core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6088" y="1406366"/>
            <a:ext cx="12458224" cy="39284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12658" y="2946203"/>
            <a:ext cx="610950" cy="422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EPC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1379489" y="3577277"/>
            <a:ext cx="3077088" cy="721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MME + SGW + PGW + HSSpevné rozhrania (S1/S5)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357979" y="3490784"/>
            <a:ext cx="3564881" cy="422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Architektonický zlom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291670" y="2824320"/>
            <a:ext cx="646569" cy="3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AMF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886511" y="1612431"/>
            <a:ext cx="3464466" cy="740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Service‑Based Architecture (HTTP/2, REST API)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291670" y="3624078"/>
            <a:ext cx="646569" cy="3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AUSF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1295440" y="2824320"/>
            <a:ext cx="646569" cy="3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SMF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291670" y="2824320"/>
            <a:ext cx="646569" cy="3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AMF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1295440" y="3624078"/>
            <a:ext cx="646569" cy="3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UDM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2301862" y="2824320"/>
            <a:ext cx="646569" cy="3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UPF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2301862" y="3624078"/>
            <a:ext cx="646569" cy="3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PCF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1295440" y="4423838"/>
            <a:ext cx="646569" cy="3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NRF</a:t>
            </a:r>
            <a:endParaRPr lang="en-US" sz="200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88" y="5496520"/>
            <a:ext cx="4152662" cy="722114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1266587" y="6362343"/>
            <a:ext cx="236970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LTE Core (EPC)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1266587" y="6744653"/>
            <a:ext cx="3791664" cy="777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Pevne previazané uzly: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(MME, SGW, PGW). EPC je monolit, uzly sú pevne definované, málo flexibilné.</a:t>
            </a:r>
            <a:endParaRPr lang="en-US" sz="1400" dirty="0"/>
          </a:p>
        </p:txBody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0" y="5496520"/>
            <a:ext cx="4152781" cy="722114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5419249" y="6362343"/>
            <a:ext cx="236970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5G Core</a:t>
            </a:r>
            <a:endParaRPr lang="en-US" sz="1850" dirty="0"/>
          </a:p>
        </p:txBody>
      </p:sp>
      <p:sp>
        <p:nvSpPr>
          <p:cNvPr id="21" name="Text 16"/>
          <p:cNvSpPr/>
          <p:nvPr/>
        </p:nvSpPr>
        <p:spPr>
          <a:xfrm>
            <a:off x="5419249" y="6744653"/>
            <a:ext cx="3791783" cy="777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Modulárne Network Functions: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AMF, SMF, UPF, PCF, AUSF, UDM, NRF… každá NF je samostatná služba.</a:t>
            </a:r>
            <a:endParaRPr lang="en-US" sz="1400" dirty="0"/>
          </a:p>
        </p:txBody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531" y="5496520"/>
            <a:ext cx="4152781" cy="722114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9572030" y="6362343"/>
            <a:ext cx="236970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Cloud-native SBA</a:t>
            </a:r>
            <a:endParaRPr lang="en-US" sz="1850" dirty="0"/>
          </a:p>
        </p:txBody>
      </p:sp>
      <p:sp>
        <p:nvSpPr>
          <p:cNvPr id="24" name="Text 18"/>
          <p:cNvSpPr/>
          <p:nvPr/>
        </p:nvSpPr>
        <p:spPr>
          <a:xfrm>
            <a:off x="9572030" y="6744653"/>
            <a:ext cx="3791783" cy="518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Flexibilita a efektivita: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HTTP/2, REST API, kontajnery, škálovanie, NF discovery.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5834" y="1211818"/>
            <a:ext cx="6998613" cy="767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000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🛰️</a:t>
            </a:r>
            <a:pPr algn="ctr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 NSA vs SA architektúra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2022158" y="2545913"/>
            <a:ext cx="36436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Non-Standalone (NSA)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793790" y="3247668"/>
            <a:ext cx="6100524" cy="1428750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247668"/>
            <a:ext cx="6123146" cy="1428750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417689"/>
            <a:ext cx="566951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UE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│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5G NR ──── LTE eNB ─── EPC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31569"/>
            <a:ext cx="61005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5G NR je „prilepené“ k LTE eNB 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/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EPC stále centrálny bod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1622941" y="5549622"/>
            <a:ext cx="1966555" cy="426244"/>
          </a:xfrm>
          <a:prstGeom prst="roundRect">
            <a:avLst>
              <a:gd name="adj" fmla="val 6386"/>
            </a:avLst>
          </a:prstGeom>
          <a:solidFill>
            <a:srgbClr val="FFDECC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59029" y="5672018"/>
            <a:ext cx="181451" cy="18145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2031206" y="5617607"/>
            <a:ext cx="142220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LTE JADRO (EPC)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3702844" y="5549622"/>
            <a:ext cx="2362200" cy="426244"/>
          </a:xfrm>
          <a:prstGeom prst="roundRect">
            <a:avLst>
              <a:gd name="adj" fmla="val 6386"/>
            </a:avLst>
          </a:prstGeom>
          <a:solidFill>
            <a:srgbClr val="FFDECC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8932" y="5672018"/>
            <a:ext cx="181451" cy="18145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111109" y="5617607"/>
            <a:ext cx="181784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RÝCHLY DEPLOYMENT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8863489" y="2545913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Standalone (SA)</a:t>
            </a:r>
            <a:endParaRPr lang="en-US" sz="2800" dirty="0"/>
          </a:p>
        </p:txBody>
      </p:sp>
      <p:sp>
        <p:nvSpPr>
          <p:cNvPr id="15" name="Shape 11"/>
          <p:cNvSpPr/>
          <p:nvPr/>
        </p:nvSpPr>
        <p:spPr>
          <a:xfrm>
            <a:off x="7455337" y="3247668"/>
            <a:ext cx="6388775" cy="1428750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16" name="Shape 12"/>
          <p:cNvSpPr/>
          <p:nvPr/>
        </p:nvSpPr>
        <p:spPr>
          <a:xfrm>
            <a:off x="7444026" y="3247668"/>
            <a:ext cx="6411397" cy="1428750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17" name="Text 13"/>
          <p:cNvSpPr/>
          <p:nvPr/>
        </p:nvSpPr>
        <p:spPr>
          <a:xfrm>
            <a:off x="7670840" y="3417689"/>
            <a:ext cx="59577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UE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│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5G gNB ─── 5G Core (AMF, SMF, UPF…)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7455337" y="4931569"/>
            <a:ext cx="63887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Žiadna LTE kotva 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/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5G Core je modulárny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>
            <a:off x="8426887" y="5549622"/>
            <a:ext cx="2356842" cy="426244"/>
          </a:xfrm>
          <a:prstGeom prst="roundRect">
            <a:avLst>
              <a:gd name="adj" fmla="val 6386"/>
            </a:avLst>
          </a:prstGeom>
          <a:solidFill>
            <a:srgbClr val="FFDECC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62975" y="5672018"/>
            <a:ext cx="181451" cy="181451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8835152" y="5617607"/>
            <a:ext cx="181248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PLNÝ 5G CORE (5GC)</a:t>
            </a:r>
            <a:endParaRPr lang="en-US" sz="1400" dirty="0"/>
          </a:p>
        </p:txBody>
      </p:sp>
      <p:sp>
        <p:nvSpPr>
          <p:cNvPr id="22" name="Shape 17"/>
          <p:cNvSpPr/>
          <p:nvPr/>
        </p:nvSpPr>
        <p:spPr>
          <a:xfrm>
            <a:off x="10897076" y="5549622"/>
            <a:ext cx="1975485" cy="426244"/>
          </a:xfrm>
          <a:prstGeom prst="roundRect">
            <a:avLst>
              <a:gd name="adj" fmla="val 6386"/>
            </a:avLst>
          </a:prstGeom>
          <a:solidFill>
            <a:srgbClr val="FFDECC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33165" y="5672018"/>
            <a:ext cx="181451" cy="181451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1305342" y="5617607"/>
            <a:ext cx="143113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SLICING A URLLC</a:t>
            </a:r>
            <a:endParaRPr lang="en-US" sz="1400" dirty="0"/>
          </a:p>
        </p:txBody>
      </p:sp>
      <p:sp>
        <p:nvSpPr>
          <p:cNvPr id="25" name="Text 19"/>
          <p:cNvSpPr/>
          <p:nvPr/>
        </p:nvSpPr>
        <p:spPr>
          <a:xfrm>
            <a:off x="3451860" y="6571178"/>
            <a:ext cx="772668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NSA = prechodový režim | SA = plnohodnotné 5G</a:t>
            </a:r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117" y="532686"/>
            <a:ext cx="5910262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NG-RAN v architektúre 5G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42117" y="1477923"/>
            <a:ext cx="13146167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NG-RAN (Next Generation Radio Access Network)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predstavuje kľúčovú súčasť 5G architektúry, ktorá zabezpečuje bezdrôtové spojenie medzi koncovými zariadeniami a jadrom siete.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42117" y="2218730"/>
            <a:ext cx="13146167" cy="953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Slúži ako rádiové rozhranie medzi </a:t>
            </a:r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UE (User Equipment)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 </a:t>
            </a:r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5GC (5G Core)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Hlavným uzlom v NG-RAN je </a:t>
            </a:r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gNB (next-generation NodeB)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ktorý nahrádza eNB z LTE sietí.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Rozhraní </a:t>
            </a:r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N2 (Control Plane)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 </a:t>
            </a:r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N3 (User Plane)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umožňuju oddelenie riadiacej a dátovej prevádzky.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42117" y="3351848"/>
            <a:ext cx="13146167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5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117" y="3812262"/>
            <a:ext cx="13146167" cy="38846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5182"/>
            <a:ext cx="643592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Funkčné rozdelenie gNB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6530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Rozdelenie funkcií v rámci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gNB (next-generation NodeB)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predstavuje modularizovaný prístup, ktorý umožňuje nezávislé nasadenie a škálovanie jednotlivých komponentov.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314468"/>
            <a:ext cx="4196358" cy="226814"/>
          </a:xfrm>
          <a:prstGeom prst="roundRect">
            <a:avLst>
              <a:gd name="adj" fmla="val 15001"/>
            </a:avLst>
          </a:prstGeom>
          <a:solidFill>
            <a:srgbClr val="FFD1A7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476809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Radio Unit (RU) 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020604" y="5276255"/>
            <a:ext cx="374273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Rádiová časť (RF, PHY)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5216962" y="3974187"/>
            <a:ext cx="4196358" cy="226814"/>
          </a:xfrm>
          <a:prstGeom prst="roundRect">
            <a:avLst>
              <a:gd name="adj" fmla="val 15001"/>
            </a:avLst>
          </a:prstGeom>
          <a:solidFill>
            <a:srgbClr val="FFA44F"/>
          </a:solidFill>
          <a:ln/>
        </p:spPr>
      </p:sp>
      <p:sp>
        <p:nvSpPr>
          <p:cNvPr id="8" name="Text 6"/>
          <p:cNvSpPr/>
          <p:nvPr/>
        </p:nvSpPr>
        <p:spPr>
          <a:xfrm>
            <a:off x="5443776" y="44278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Distributed Unit (DU) 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5443776" y="4935974"/>
            <a:ext cx="374273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Funkcie ako MAC, RLC a plánovanie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9640133" y="3634026"/>
            <a:ext cx="4196358" cy="226814"/>
          </a:xfrm>
          <a:prstGeom prst="roundRect">
            <a:avLst>
              <a:gd name="adj" fmla="val 15001"/>
            </a:avLst>
          </a:prstGeom>
          <a:solidFill>
            <a:srgbClr val="E04F00"/>
          </a:solidFill>
          <a:ln/>
        </p:spPr>
      </p:sp>
      <p:sp>
        <p:nvSpPr>
          <p:cNvPr id="11" name="Text 9"/>
          <p:cNvSpPr/>
          <p:nvPr/>
        </p:nvSpPr>
        <p:spPr>
          <a:xfrm>
            <a:off x="9866948" y="40876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Centralized Unit (CU)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9866948" y="4595813"/>
            <a:ext cx="3742730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Vyššie vrstvy protokolu ako PDCP, RRC (CU-CP / CU-UP)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93790" y="604849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Táto funkčná disaggregácia podporuje rôzne možnosti nasadenia a umožňuje implementáciu funkcií gNB na rôznych miestach, od základňovej stanice až po dátové centrá.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5432" y="648176"/>
            <a:ext cx="5819418" cy="727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Kľúčové rozhrania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775930" y="1895475"/>
            <a:ext cx="831175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5930" y="2441019"/>
            <a:ext cx="831175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30" y="3035379"/>
            <a:ext cx="8091845" cy="38548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6085" y="1895475"/>
            <a:ext cx="4225885" cy="5610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•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F1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– rozhranie medzi gNB-CU a gNB-DU; zabezpečuje prenos riadiacej aj používateľskej roviny v rámci gNB.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•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N2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– riadiaca rovina (Control Plane); spája gNB-CU-CP s AMF pomocou protokolu NGAP.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•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N3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– používateľská rovina (User Plane); prepája gNB-CU-UP s UPF 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pomocou GTP-U.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•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Xn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– rozhranie medzi dvoma gNB; umožňuje handover a koordináciu susedných buniek.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2026-02-26T21:22:59Z</dcterms:created>
  <dcterms:modified xsi:type="dcterms:W3CDTF">2026-02-26T21:22:59Z</dcterms:modified>
</cp:coreProperties>
</file>